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82" r:id="rId4"/>
    <p:sldId id="283" r:id="rId5"/>
    <p:sldId id="294" r:id="rId6"/>
    <p:sldId id="284" r:id="rId7"/>
    <p:sldId id="295" r:id="rId8"/>
    <p:sldId id="285" r:id="rId9"/>
    <p:sldId id="296" r:id="rId10"/>
    <p:sldId id="286" r:id="rId11"/>
    <p:sldId id="287" r:id="rId12"/>
    <p:sldId id="297" r:id="rId13"/>
    <p:sldId id="288" r:id="rId14"/>
    <p:sldId id="298" r:id="rId15"/>
    <p:sldId id="289" r:id="rId16"/>
    <p:sldId id="299" r:id="rId17"/>
    <p:sldId id="290" r:id="rId18"/>
    <p:sldId id="291" r:id="rId19"/>
    <p:sldId id="272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rett Russo" initials="GR" lastIdx="3" clrIdx="0"/>
  <p:cmAuthor id="1" name="Andrew Beauchamp" initials="A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5FB"/>
    <a:srgbClr val="2A3957"/>
    <a:srgbClr val="8E8E8E"/>
    <a:srgbClr val="838383"/>
    <a:srgbClr val="00AEC6"/>
    <a:srgbClr val="007198"/>
    <a:srgbClr val="A71932"/>
    <a:srgbClr val="005B82"/>
    <a:srgbClr val="427730"/>
    <a:srgbClr val="625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7860" autoAdjust="0"/>
  </p:normalViewPr>
  <p:slideViewPr>
    <p:cSldViewPr>
      <p:cViewPr varScale="1">
        <p:scale>
          <a:sx n="65" d="100"/>
          <a:sy n="65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5DE44-FCA8-43FB-BE4D-08B158E697C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D36B0-EB10-49F6-9E34-8647D07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52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B5A14-A2D8-448C-AB13-36897C247F8E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E638B-9183-480A-9940-BE1A1114A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verra.org/" TargetMode="External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066800" y="5638800"/>
            <a:ext cx="7391400" cy="1219200"/>
          </a:xfrm>
          <a:prstGeom prst="rect">
            <a:avLst/>
          </a:prstGeom>
          <a:solidFill>
            <a:srgbClr val="0071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990600" y="2438400"/>
            <a:ext cx="6400800" cy="762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4800" b="1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447800" y="5943600"/>
            <a:ext cx="4191000" cy="304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400" b="1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Presenter Name(s)</a:t>
            </a:r>
            <a:endParaRPr kumimoji="0"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3429000"/>
            <a:ext cx="64008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2400" b="0" i="0" baseline="0">
                <a:solidFill>
                  <a:schemeClr val="tx1"/>
                </a:solidFill>
                <a:latin typeface="Rockwell"/>
                <a:cs typeface="Rockwell"/>
              </a:defRPr>
            </a:lvl1pPr>
            <a:lvl2pPr>
              <a:buNone/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Insert the sub-title of this presentation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"/>
            <a:ext cx="3429000" cy="88815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066800" y="3276600"/>
            <a:ext cx="533400" cy="0"/>
          </a:xfrm>
          <a:prstGeom prst="line">
            <a:avLst/>
          </a:prstGeom>
          <a:ln w="44450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27"/>
          <p:cNvSpPr>
            <a:spLocks noGrp="1"/>
          </p:cNvSpPr>
          <p:nvPr>
            <p:ph type="dt" sz="half" idx="2"/>
          </p:nvPr>
        </p:nvSpPr>
        <p:spPr>
          <a:xfrm>
            <a:off x="1447800" y="6248400"/>
            <a:ext cx="2057400" cy="3321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fld id="{A3879732-5757-4486-B464-69069C2083F6}" type="datetime3">
              <a:rPr lang="en-US" smtClean="0"/>
              <a:pPr/>
              <a:t>30 May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45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brand Logos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897" y="1011772"/>
            <a:ext cx="1854538" cy="969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CBS-Logo-Plain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97345"/>
            <a:ext cx="3969403" cy="933976"/>
          </a:xfrm>
          <a:prstGeom prst="rect">
            <a:avLst/>
          </a:prstGeom>
        </p:spPr>
      </p:pic>
      <p:pic>
        <p:nvPicPr>
          <p:cNvPr id="6" name="Picture 5" descr="COPR-Logo-Plain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45" y="2658048"/>
            <a:ext cx="2860304" cy="953435"/>
          </a:xfrm>
          <a:prstGeom prst="rect">
            <a:avLst/>
          </a:prstGeom>
        </p:spPr>
      </p:pic>
      <p:pic>
        <p:nvPicPr>
          <p:cNvPr id="7" name="Picture 6" descr="SDVISta-Logo-Plain-Color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495800"/>
            <a:ext cx="3838060" cy="903073"/>
          </a:xfrm>
          <a:prstGeom prst="rect">
            <a:avLst/>
          </a:prstGeom>
        </p:spPr>
      </p:pic>
      <p:pic>
        <p:nvPicPr>
          <p:cNvPr id="8" name="Picture 7" descr="VCS-Logo-Plain-Colo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2801930" cy="933976"/>
          </a:xfrm>
          <a:prstGeom prst="rect">
            <a:avLst/>
          </a:prstGeom>
        </p:spPr>
      </p:pic>
      <p:pic>
        <p:nvPicPr>
          <p:cNvPr id="9" name="Picture 8" descr="LandscapeStandard-TextLogo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881" y="2658867"/>
            <a:ext cx="1627678" cy="96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9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brands 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528" y="838200"/>
            <a:ext cx="2149473" cy="112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32" y="4552424"/>
            <a:ext cx="2801928" cy="9339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4"/>
          <a:stretch/>
        </p:blipFill>
        <p:spPr>
          <a:xfrm>
            <a:off x="930232" y="2702651"/>
            <a:ext cx="3413168" cy="921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50879"/>
            <a:ext cx="3386523" cy="903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53" y="914400"/>
            <a:ext cx="2334940" cy="933976"/>
          </a:xfrm>
          <a:prstGeom prst="rect">
            <a:avLst/>
          </a:prstGeom>
        </p:spPr>
      </p:pic>
      <p:pic>
        <p:nvPicPr>
          <p:cNvPr id="9" name="Picture 8" descr="LandscapeStandard-TextLogo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123" y="2362200"/>
            <a:ext cx="2416120" cy="1439594"/>
          </a:xfrm>
          <a:prstGeom prst="rect">
            <a:avLst/>
          </a:prstGeom>
        </p:spPr>
      </p:pic>
      <p:sp>
        <p:nvSpPr>
          <p:cNvPr id="10" name="Date Placeholder 27"/>
          <p:cNvSpPr>
            <a:spLocks noGrp="1"/>
          </p:cNvSpPr>
          <p:nvPr>
            <p:ph type="dt" sz="half" idx="2"/>
          </p:nvPr>
        </p:nvSpPr>
        <p:spPr>
          <a:xfrm>
            <a:off x="6248400" y="6373499"/>
            <a:ext cx="2057400" cy="332101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000" b="1">
                <a:solidFill>
                  <a:srgbClr val="8E8E8E"/>
                </a:solidFill>
              </a:defRPr>
            </a:lvl1pPr>
          </a:lstStyle>
          <a:p>
            <a:fld id="{A3879732-5757-4486-B464-69069C2083F6}" type="datetime3">
              <a:rPr lang="en-US" smtClean="0"/>
              <a:pPr/>
              <a:t>30 May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4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3503" y="0"/>
            <a:ext cx="6862072" cy="6858000"/>
          </a:xfrm>
          <a:custGeom>
            <a:avLst/>
            <a:gdLst/>
            <a:ahLst/>
            <a:cxnLst/>
            <a:rect l="l" t="t" r="r" b="b"/>
            <a:pathLst>
              <a:path w="6862072" h="6934200">
                <a:moveTo>
                  <a:pt x="0" y="0"/>
                </a:moveTo>
                <a:lnTo>
                  <a:pt x="2313834" y="0"/>
                </a:lnTo>
                <a:lnTo>
                  <a:pt x="3730498" y="0"/>
                </a:lnTo>
                <a:lnTo>
                  <a:pt x="6862072" y="0"/>
                </a:lnTo>
                <a:lnTo>
                  <a:pt x="3730498" y="6934200"/>
                </a:lnTo>
                <a:lnTo>
                  <a:pt x="2313834" y="6934200"/>
                </a:lnTo>
                <a:lnTo>
                  <a:pt x="0" y="6934200"/>
                </a:lnTo>
                <a:close/>
              </a:path>
            </a:pathLst>
          </a:custGeom>
          <a:solidFill>
            <a:srgbClr val="2A39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1" name="Title 7"/>
          <p:cNvSpPr>
            <a:spLocks noGrp="1"/>
          </p:cNvSpPr>
          <p:nvPr>
            <p:ph type="ctrTitle" hasCustomPrompt="1"/>
          </p:nvPr>
        </p:nvSpPr>
        <p:spPr>
          <a:xfrm>
            <a:off x="990600" y="533400"/>
            <a:ext cx="31242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Thank You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066800" y="1295400"/>
            <a:ext cx="533400" cy="0"/>
          </a:xfrm>
          <a:prstGeom prst="line">
            <a:avLst/>
          </a:prstGeom>
          <a:ln w="44450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2133600"/>
            <a:ext cx="3886200" cy="16002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ct val="90000"/>
              </a:lnSpc>
              <a:buNone/>
              <a:defRPr sz="2000" b="0" baseline="0">
                <a:solidFill>
                  <a:srgbClr val="FFFFFF"/>
                </a:solidFill>
              </a:defRPr>
            </a:lvl1pPr>
            <a:lvl2pPr>
              <a:buNone/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Position</a:t>
            </a:r>
          </a:p>
          <a:p>
            <a:pPr lvl="0"/>
            <a:r>
              <a:rPr lang="en-US" dirty="0" smtClean="0"/>
              <a:t>Contact Number</a:t>
            </a:r>
          </a:p>
          <a:p>
            <a:pPr lvl="0"/>
            <a:r>
              <a:rPr lang="en-US" dirty="0" smtClean="0"/>
              <a:t>Email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90600" y="4035183"/>
            <a:ext cx="3886200" cy="1186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336"/>
              </a:spcBef>
              <a:defRPr/>
            </a:pPr>
            <a:r>
              <a:rPr lang="en-GB" sz="1400" b="0" dirty="0" smtClean="0">
                <a:solidFill>
                  <a:srgbClr val="FFFFFF"/>
                </a:solidFill>
                <a:latin typeface="+mn-lt"/>
              </a:rPr>
              <a:t>One</a:t>
            </a:r>
            <a:r>
              <a:rPr lang="en-GB" sz="1400" dirty="0" smtClean="0">
                <a:solidFill>
                  <a:srgbClr val="FFFFFF"/>
                </a:solidFill>
                <a:latin typeface="+mn-lt"/>
              </a:rPr>
              <a:t> Thomas</a:t>
            </a:r>
            <a:r>
              <a:rPr lang="en-GB" sz="1400" baseline="0" dirty="0" smtClean="0">
                <a:solidFill>
                  <a:srgbClr val="FFFFFF"/>
                </a:solidFill>
                <a:latin typeface="+mn-lt"/>
              </a:rPr>
              <a:t> Circle NW</a:t>
            </a:r>
          </a:p>
          <a:p>
            <a:pPr eaLnBrk="1" hangingPunct="1">
              <a:spcBef>
                <a:spcPts val="336"/>
              </a:spcBef>
              <a:defRPr/>
            </a:pPr>
            <a:r>
              <a:rPr lang="en-GB" sz="1400" baseline="0" dirty="0" smtClean="0">
                <a:solidFill>
                  <a:srgbClr val="FFFFFF"/>
                </a:solidFill>
                <a:latin typeface="+mn-lt"/>
              </a:rPr>
              <a:t>Suite 1050</a:t>
            </a:r>
            <a:endParaRPr lang="en-GB" sz="1400" dirty="0" smtClean="0">
              <a:solidFill>
                <a:srgbClr val="FFFFFF"/>
              </a:solidFill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1400" dirty="0" smtClean="0">
                <a:solidFill>
                  <a:srgbClr val="FFFFFF"/>
                </a:solidFill>
                <a:latin typeface="+mn-lt"/>
              </a:rPr>
              <a:t>Washington, DC  20005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sz="1400" dirty="0" err="1" smtClean="0">
                <a:solidFill>
                  <a:srgbClr val="00AEC6"/>
                </a:solidFill>
                <a:latin typeface="+mn-lt"/>
                <a:hlinkClick r:id="rId3"/>
              </a:rPr>
              <a:t>www.verra.org</a:t>
            </a:r>
            <a:endParaRPr lang="en-GB" sz="1400" dirty="0" smtClean="0">
              <a:solidFill>
                <a:srgbClr val="00AEC6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715000"/>
            <a:ext cx="1714500" cy="7620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066800" y="3810000"/>
            <a:ext cx="5334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618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6072" cy="6858000"/>
          </a:xfrm>
          <a:custGeom>
            <a:avLst/>
            <a:gdLst/>
            <a:ahLst/>
            <a:cxnLst/>
            <a:rect l="l" t="t" r="r" b="b"/>
            <a:pathLst>
              <a:path w="8386072" h="6934200">
                <a:moveTo>
                  <a:pt x="0" y="0"/>
                </a:moveTo>
                <a:lnTo>
                  <a:pt x="3837834" y="0"/>
                </a:lnTo>
                <a:lnTo>
                  <a:pt x="5254498" y="0"/>
                </a:lnTo>
                <a:lnTo>
                  <a:pt x="8386072" y="0"/>
                </a:lnTo>
                <a:lnTo>
                  <a:pt x="5254498" y="6934200"/>
                </a:lnTo>
                <a:lnTo>
                  <a:pt x="3837834" y="6934200"/>
                </a:lnTo>
                <a:lnTo>
                  <a:pt x="0" y="6934200"/>
                </a:lnTo>
                <a:close/>
              </a:path>
            </a:pathLst>
          </a:custGeom>
          <a:solidFill>
            <a:srgbClr val="2A39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3352800"/>
            <a:ext cx="64008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2000" baseline="0">
                <a:solidFill>
                  <a:srgbClr val="FFFFFF"/>
                </a:solidFill>
              </a:defRPr>
            </a:lvl1pPr>
            <a:lvl2pPr>
              <a:buNone/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Section description</a:t>
            </a:r>
          </a:p>
        </p:txBody>
      </p:sp>
      <p:sp>
        <p:nvSpPr>
          <p:cNvPr id="21" name="Title 7"/>
          <p:cNvSpPr>
            <a:spLocks noGrp="1"/>
          </p:cNvSpPr>
          <p:nvPr>
            <p:ph type="ctrTitle" hasCustomPrompt="1"/>
          </p:nvPr>
        </p:nvSpPr>
        <p:spPr>
          <a:xfrm>
            <a:off x="990600" y="2514600"/>
            <a:ext cx="640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Insert Section Title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066800" y="3276600"/>
            <a:ext cx="533400" cy="0"/>
          </a:xfrm>
          <a:prstGeom prst="line">
            <a:avLst/>
          </a:prstGeom>
          <a:ln w="44450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219200"/>
            <a:ext cx="7543800" cy="487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620000" cy="584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0071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90600" y="838200"/>
            <a:ext cx="72390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 Content">
    <p:bg>
      <p:bgPr>
        <a:solidFill>
          <a:srgbClr val="F4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3505200" cy="501856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0600" y="1143000"/>
            <a:ext cx="3581400" cy="501856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543800" cy="584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0071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990600" y="838200"/>
            <a:ext cx="72390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Verra-Logo-Plain-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297299"/>
            <a:ext cx="914400" cy="40640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1905000" y="6373499"/>
            <a:ext cx="63246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41747" y="1090088"/>
            <a:ext cx="914400" cy="914400"/>
          </a:xfrm>
          <a:prstGeom prst="rect">
            <a:avLst/>
          </a:prstGeom>
        </p:spPr>
        <p:txBody>
          <a:bodyPr vert="horz" wrap="none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584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0071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90600" y="838200"/>
            <a:ext cx="72390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83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7"/>
          <p:cNvSpPr>
            <a:spLocks noGrp="1"/>
          </p:cNvSpPr>
          <p:nvPr>
            <p:ph type="dt" sz="half" idx="2"/>
          </p:nvPr>
        </p:nvSpPr>
        <p:spPr>
          <a:xfrm>
            <a:off x="6248400" y="6373499"/>
            <a:ext cx="2057400" cy="332101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000" b="1">
                <a:solidFill>
                  <a:srgbClr val="8E8E8E"/>
                </a:solidFill>
              </a:defRPr>
            </a:lvl1pPr>
          </a:lstStyle>
          <a:p>
            <a:fld id="{A3879732-5757-4486-B464-69069C2083F6}" type="datetime3">
              <a:rPr lang="en-US" smtClean="0"/>
              <a:pPr/>
              <a:t>30 May 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mpl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 userDrawn="1"/>
        </p:nvSpPr>
        <p:spPr>
          <a:xfrm>
            <a:off x="838200" y="1981200"/>
            <a:ext cx="6400800" cy="762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 cap="none" baseline="0">
                <a:solidFill>
                  <a:srgbClr val="2A395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2A3957"/>
                </a:solidFill>
              </a:rPr>
              <a:t>Big</a:t>
            </a:r>
            <a:r>
              <a:rPr lang="en-US" sz="4800" baseline="0" dirty="0" smtClean="0">
                <a:solidFill>
                  <a:srgbClr val="2A3957"/>
                </a:solidFill>
              </a:rPr>
              <a:t> s</a:t>
            </a:r>
            <a:r>
              <a:rPr lang="en-US" sz="4800" dirty="0" smtClean="0">
                <a:solidFill>
                  <a:srgbClr val="2A3957"/>
                </a:solidFill>
              </a:rPr>
              <a:t>tatement</a:t>
            </a:r>
            <a:endParaRPr lang="en-US" sz="4800" dirty="0">
              <a:solidFill>
                <a:srgbClr val="2A3957"/>
              </a:solidFill>
            </a:endParaRP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2"/>
          </p:nvPr>
        </p:nvSpPr>
        <p:spPr>
          <a:xfrm>
            <a:off x="6248400" y="6373499"/>
            <a:ext cx="2057400" cy="332101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000" b="1">
                <a:solidFill>
                  <a:srgbClr val="8E8E8E"/>
                </a:solidFill>
              </a:defRPr>
            </a:lvl1pPr>
          </a:lstStyle>
          <a:p>
            <a:fld id="{A3879732-5757-4486-B464-69069C2083F6}" type="datetime3">
              <a:rPr lang="en-US" smtClean="0"/>
              <a:pPr/>
              <a:t>30 May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7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with Titl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5029200"/>
            <a:ext cx="73152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1800" b="0" baseline="0">
                <a:solidFill>
                  <a:srgbClr val="2A3957"/>
                </a:solidFill>
              </a:defRPr>
            </a:lvl1pPr>
            <a:lvl2pPr>
              <a:buNone/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1143000"/>
            <a:ext cx="7174750" cy="3810000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5847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1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90600" y="838200"/>
            <a:ext cx="72390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84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7"/>
          <p:cNvSpPr>
            <a:spLocks noGrp="1"/>
          </p:cNvSpPr>
          <p:nvPr>
            <p:ph type="dt" sz="half" idx="2"/>
          </p:nvPr>
        </p:nvSpPr>
        <p:spPr>
          <a:xfrm>
            <a:off x="6248400" y="6373499"/>
            <a:ext cx="2057400" cy="332101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000" b="1">
                <a:solidFill>
                  <a:srgbClr val="8E8E8E"/>
                </a:solidFill>
              </a:defRPr>
            </a:lvl1pPr>
          </a:lstStyle>
          <a:p>
            <a:fld id="{A3879732-5757-4486-B464-69069C2083F6}" type="datetime3">
              <a:rPr lang="en-US" smtClean="0"/>
              <a:pPr/>
              <a:t>30 May 2018</a:t>
            </a:fld>
            <a:endParaRPr lang="en-US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800600"/>
            <a:ext cx="73152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1800" b="0" baseline="0">
                <a:solidFill>
                  <a:srgbClr val="2A3957"/>
                </a:solidFill>
              </a:defRPr>
            </a:lvl1pPr>
            <a:lvl2pPr>
              <a:buNone/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381000"/>
            <a:ext cx="7174750" cy="4267200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3805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Verra-Logo-Plain-Color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297299"/>
            <a:ext cx="914400" cy="406401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905000" y="6373499"/>
            <a:ext cx="6324600" cy="0"/>
          </a:xfrm>
          <a:prstGeom prst="line">
            <a:avLst/>
          </a:prstGeom>
          <a:ln w="28575" cmpd="sng">
            <a:solidFill>
              <a:srgbClr val="00AE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75" r:id="rId2"/>
    <p:sldLayoutId id="2147483674" r:id="rId3"/>
    <p:sldLayoutId id="2147483676" r:id="rId4"/>
    <p:sldLayoutId id="2147483699" r:id="rId5"/>
    <p:sldLayoutId id="2147483679" r:id="rId6"/>
    <p:sldLayoutId id="2147483704" r:id="rId7"/>
    <p:sldLayoutId id="2147483709" r:id="rId8"/>
    <p:sldLayoutId id="2147483706" r:id="rId9"/>
    <p:sldLayoutId id="2147483702" r:id="rId10"/>
    <p:sldLayoutId id="2147483703" r:id="rId11"/>
    <p:sldLayoutId id="2147483705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rgbClr val="62585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Arial" pitchFamily="34" charset="0"/>
        <a:buChar char="•"/>
        <a:defRPr kumimoji="0" sz="2800" kern="1200">
          <a:solidFill>
            <a:srgbClr val="62585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Arial" pitchFamily="34" charset="0"/>
        <a:buChar char="•"/>
        <a:defRPr kumimoji="0" sz="2400" kern="1200">
          <a:solidFill>
            <a:srgbClr val="62585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Arial" pitchFamily="34" charset="0"/>
        <a:buChar char="•"/>
        <a:defRPr kumimoji="0" sz="2000" kern="1200">
          <a:solidFill>
            <a:srgbClr val="62585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Arial" pitchFamily="34" charset="0"/>
        <a:buChar char="•"/>
        <a:defRPr kumimoji="0" sz="1800" kern="1200">
          <a:solidFill>
            <a:srgbClr val="62585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Arial" pitchFamily="34" charset="0"/>
        <a:buChar char="•"/>
        <a:defRPr kumimoji="0" sz="1800" kern="1200">
          <a:solidFill>
            <a:srgbClr val="62585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ecretariat@verr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holler@verra.org" TargetMode="External"/><Relationship Id="rId2" Type="http://schemas.openxmlformats.org/officeDocument/2006/relationships/hyperlink" Target="mailto:shoffer@verra.or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924800" cy="990600"/>
          </a:xfrm>
        </p:spPr>
        <p:txBody>
          <a:bodyPr/>
          <a:lstStyle/>
          <a:p>
            <a:r>
              <a:rPr lang="en-US" sz="2800" dirty="0" smtClean="0"/>
              <a:t>Introduction to VCS Version 4 Consultation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791200"/>
            <a:ext cx="464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Sam Hoffer, Manager: VCS &amp; CCB Programs</a:t>
            </a:r>
          </a:p>
          <a:p>
            <a:r>
              <a:rPr lang="en-US" dirty="0" smtClean="0"/>
              <a:t>John Holler, Senior Program Officer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7239000" y="6449699"/>
            <a:ext cx="1066800" cy="332101"/>
          </a:xfrm>
        </p:spPr>
        <p:txBody>
          <a:bodyPr/>
          <a:lstStyle/>
          <a:p>
            <a:fld id="{A3879732-5757-4486-B464-69069C2083F6}" type="datetime3">
              <a:rPr lang="en-US" smtClean="0"/>
              <a:pPr/>
              <a:t>30 May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Proposal to revise non-AFOLU crediting period requirements to provide projects an option of:</a:t>
            </a:r>
          </a:p>
          <a:p>
            <a:pPr lvl="1"/>
            <a:r>
              <a:rPr lang="en-US" dirty="0" smtClean="0"/>
              <a:t>7 years, twice renewable</a:t>
            </a:r>
          </a:p>
          <a:p>
            <a:pPr lvl="1"/>
            <a:r>
              <a:rPr lang="en-US" dirty="0" smtClean="0"/>
              <a:t>10 years, non-renewable</a:t>
            </a:r>
          </a:p>
          <a:p>
            <a:r>
              <a:rPr lang="en-US" dirty="0" smtClean="0"/>
              <a:t>Based on recognition that current crediting periods are likely too long:</a:t>
            </a:r>
          </a:p>
          <a:p>
            <a:pPr lvl="1"/>
            <a:r>
              <a:rPr lang="en-US" dirty="0" smtClean="0"/>
              <a:t>Non-AFOLU projects likely do not require 30 years of carbon finance support</a:t>
            </a:r>
          </a:p>
          <a:p>
            <a:pPr lvl="1"/>
            <a:r>
              <a:rPr lang="en-US" dirty="0" smtClean="0"/>
              <a:t>Circumstances affecting baseline scenario and regulatory surplus likely change on shorter timescales</a:t>
            </a:r>
          </a:p>
          <a:p>
            <a:r>
              <a:rPr lang="en-US" dirty="0" smtClean="0"/>
              <a:t>Proposal would only apply to new projects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508575"/>
          </a:xfrm>
        </p:spPr>
        <p:txBody>
          <a:bodyPr>
            <a:noAutofit/>
          </a:bodyPr>
          <a:lstStyle/>
          <a:p>
            <a:r>
              <a:rPr lang="en-US" sz="2400" dirty="0" smtClean="0"/>
              <a:t>3) Update </a:t>
            </a:r>
            <a:r>
              <a:rPr lang="en-US" sz="2400" dirty="0" smtClean="0"/>
              <a:t>to Project Crediting Period Requirements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04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/>
          <a:lstStyle/>
          <a:p>
            <a:r>
              <a:rPr lang="en-US" dirty="0" smtClean="0"/>
              <a:t>Proposal to only recognize VVBs accredited to ISO 14065 by an accreditation body that is a member of the IAF</a:t>
            </a:r>
          </a:p>
          <a:p>
            <a:r>
              <a:rPr lang="en-US" dirty="0" smtClean="0"/>
              <a:t>Based on recognition that allowing multiple forms of VVB accreditation has led to:</a:t>
            </a:r>
          </a:p>
          <a:p>
            <a:pPr lvl="1"/>
            <a:r>
              <a:rPr lang="en-US" dirty="0" smtClean="0"/>
              <a:t>Inconsistency with respect to levels of accreditation oversight of VVBs</a:t>
            </a:r>
          </a:p>
          <a:p>
            <a:pPr lvl="1"/>
            <a:r>
              <a:rPr lang="en-US" dirty="0" smtClean="0"/>
              <a:t>Imbalance in the level of participation with and ability to provide VVB performance feedback to different accreditation bodies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584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4) Update </a:t>
            </a:r>
            <a:r>
              <a:rPr lang="en-US" dirty="0" smtClean="0"/>
              <a:t>to VVB Accreditation Recognition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32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4876800"/>
          </a:xfrm>
        </p:spPr>
        <p:txBody>
          <a:bodyPr/>
          <a:lstStyle/>
          <a:p>
            <a:r>
              <a:rPr lang="en-US" dirty="0" smtClean="0"/>
              <a:t>Verra envisions that it will sign MOUs with various IAF members, as it has already done with ANSI and SCC, or work directly with IAF</a:t>
            </a:r>
          </a:p>
          <a:p>
            <a:r>
              <a:rPr lang="en-US" dirty="0" smtClean="0"/>
              <a:t>This would allow Verra to consistently communicate and provide VVB performance data to accreditation bodies</a:t>
            </a:r>
          </a:p>
          <a:p>
            <a:r>
              <a:rPr lang="en-US" dirty="0" smtClean="0"/>
              <a:t>Effective date of 1 January 2020 proposed, meaning VVBs would only be eligible where they have IAF accreditation by this date</a:t>
            </a:r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8839200" cy="584775"/>
          </a:xfrm>
        </p:spPr>
        <p:txBody>
          <a:bodyPr>
            <a:noAutofit/>
          </a:bodyPr>
          <a:lstStyle/>
          <a:p>
            <a:r>
              <a:rPr lang="en-US" sz="2800" dirty="0" smtClean="0"/>
              <a:t>4) Update </a:t>
            </a:r>
            <a:r>
              <a:rPr lang="en-US" sz="2800" dirty="0" smtClean="0"/>
              <a:t>to VVB Accreditation Recognition, cont.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00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61357"/>
            <a:ext cx="8382000" cy="51870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Proposal to create an optional </a:t>
            </a:r>
            <a:r>
              <a:rPr lang="en-US" i="1" dirty="0" smtClean="0"/>
              <a:t>Project SDG Contributions Report</a:t>
            </a:r>
            <a:r>
              <a:rPr lang="en-US" dirty="0" smtClean="0"/>
              <a:t> for projects to highlight SDG contributions</a:t>
            </a:r>
          </a:p>
          <a:p>
            <a:r>
              <a:rPr lang="en-US" dirty="0" smtClean="0"/>
              <a:t>Based on recognition that:</a:t>
            </a:r>
          </a:p>
          <a:p>
            <a:pPr lvl="1"/>
            <a:r>
              <a:rPr lang="en-US" dirty="0" smtClean="0"/>
              <a:t>SDGs have generated much interest amongst corporates, investors, NGOs, development banks, governments, etc.</a:t>
            </a:r>
          </a:p>
          <a:p>
            <a:pPr lvl="1"/>
            <a:r>
              <a:rPr lang="en-US" dirty="0" smtClean="0"/>
              <a:t>Projects are already reporting against the SDGs, but in an inconsistent and unstandardized way</a:t>
            </a:r>
          </a:p>
          <a:p>
            <a:r>
              <a:rPr lang="en-US" dirty="0" smtClean="0"/>
              <a:t>Envisioned that Verra staff will be responsible for report reviews, and will produce a </a:t>
            </a:r>
            <a:r>
              <a:rPr lang="en-US" i="1" dirty="0" smtClean="0"/>
              <a:t>Project SDG Contributions Statement</a:t>
            </a:r>
            <a:r>
              <a:rPr lang="en-US" dirty="0" smtClean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Project </a:t>
            </a:r>
            <a:r>
              <a:rPr lang="en-US" dirty="0" smtClean="0"/>
              <a:t>SDG Contributions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677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Project </a:t>
            </a:r>
            <a:r>
              <a:rPr lang="en-US" dirty="0" smtClean="0"/>
              <a:t>SDG Contributions,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4038600" cy="51882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607" y="971213"/>
            <a:ext cx="3959993" cy="520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/>
          <a:lstStyle/>
          <a:p>
            <a:r>
              <a:rPr lang="en-US" dirty="0" smtClean="0"/>
              <a:t>Proposal to remove the first VVB assessment from the methodology approval process</a:t>
            </a:r>
          </a:p>
          <a:p>
            <a:r>
              <a:rPr lang="en-US" dirty="0" smtClean="0"/>
              <a:t>Based on recognition that:</a:t>
            </a:r>
          </a:p>
          <a:p>
            <a:pPr lvl="1"/>
            <a:r>
              <a:rPr lang="en-US" dirty="0" smtClean="0"/>
              <a:t>Verra staff have become more involved in methodology approval process (MAP) to provide editorial and technical guidance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led to more consistent methodologies and resolution of technical issues at an early stage</a:t>
            </a:r>
          </a:p>
          <a:p>
            <a:pPr lvl="1"/>
            <a:r>
              <a:rPr lang="en-US" dirty="0" smtClean="0"/>
              <a:t>Adds time and cost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584775"/>
          </a:xfrm>
        </p:spPr>
        <p:txBody>
          <a:bodyPr>
            <a:noAutofit/>
          </a:bodyPr>
          <a:lstStyle/>
          <a:p>
            <a:r>
              <a:rPr lang="en-US" sz="2800" dirty="0" smtClean="0"/>
              <a:t>6) Streamlining </a:t>
            </a:r>
            <a:r>
              <a:rPr lang="en-US" sz="2800" dirty="0" smtClean="0"/>
              <a:t>Methodology Approval Process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28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Verra staff reviews will continue to focus on ensuring that methodologies are well-structured and that there are no major inconsistencies with VCS </a:t>
            </a:r>
            <a:r>
              <a:rPr lang="en-US" sz="2400" dirty="0" smtClean="0"/>
              <a:t>rules</a:t>
            </a:r>
          </a:p>
          <a:p>
            <a:r>
              <a:rPr lang="en-US" sz="2400" dirty="0" smtClean="0"/>
              <a:t>Update to method of VVB selection</a:t>
            </a:r>
            <a:endParaRPr lang="en-US" sz="2400" dirty="0" smtClean="0"/>
          </a:p>
          <a:p>
            <a:r>
              <a:rPr lang="en-US" sz="2400" dirty="0" smtClean="0"/>
              <a:t>New proposed fees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7200" cy="584775"/>
          </a:xfrm>
        </p:spPr>
        <p:txBody>
          <a:bodyPr>
            <a:noAutofit/>
          </a:bodyPr>
          <a:lstStyle/>
          <a:p>
            <a:r>
              <a:rPr lang="en-US" sz="2400" dirty="0" smtClean="0"/>
              <a:t>6) Streamlining </a:t>
            </a:r>
            <a:r>
              <a:rPr lang="en-US" sz="2400" dirty="0" smtClean="0"/>
              <a:t>Methodology Approval Process, cont.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31" y="3290462"/>
            <a:ext cx="7003569" cy="288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001000" cy="4876800"/>
          </a:xfrm>
        </p:spPr>
        <p:txBody>
          <a:bodyPr/>
          <a:lstStyle/>
          <a:p>
            <a:r>
              <a:rPr lang="en-US" dirty="0" smtClean="0"/>
              <a:t>Proposal to update/introduce a number of requirements under the AFOLU Requirements:</a:t>
            </a:r>
          </a:p>
          <a:p>
            <a:pPr lvl="1"/>
            <a:r>
              <a:rPr lang="en-US" dirty="0" smtClean="0"/>
              <a:t>Standardized reference region selection criteria</a:t>
            </a:r>
          </a:p>
          <a:p>
            <a:pPr lvl="1"/>
            <a:r>
              <a:rPr lang="en-US" dirty="0" smtClean="0"/>
              <a:t>Optional default non-permanence risk ratings</a:t>
            </a:r>
          </a:p>
          <a:p>
            <a:pPr lvl="1"/>
            <a:r>
              <a:rPr lang="en-US" dirty="0" smtClean="0"/>
              <a:t>Mechanism for identifying potentially inactive projects</a:t>
            </a:r>
          </a:p>
          <a:p>
            <a:pPr lvl="1"/>
            <a:r>
              <a:rPr lang="en-US" dirty="0" smtClean="0"/>
              <a:t>Strengthened local stakeholder engagement</a:t>
            </a:r>
          </a:p>
          <a:p>
            <a:pPr lvl="1"/>
            <a:r>
              <a:rPr lang="en-US" dirty="0" smtClean="0"/>
              <a:t>REDD+ projects nesting in jurisdictional REDD+ programs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 Updates </a:t>
            </a:r>
            <a:r>
              <a:rPr lang="en-US" dirty="0" smtClean="0"/>
              <a:t>to AFOLU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7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/>
          <a:lstStyle/>
          <a:p>
            <a:r>
              <a:rPr lang="en-US" dirty="0" smtClean="0"/>
              <a:t>Proposal to restructure and reformat VCS program documents to:</a:t>
            </a:r>
          </a:p>
          <a:p>
            <a:pPr lvl="1"/>
            <a:r>
              <a:rPr lang="en-US" dirty="0" smtClean="0"/>
              <a:t>More clearly delineate project-level and methodology-level requirements in separate documents</a:t>
            </a:r>
          </a:p>
          <a:p>
            <a:pPr lvl="1"/>
            <a:r>
              <a:rPr lang="en-US" dirty="0" smtClean="0"/>
              <a:t>Restructure text to better distinguish descriptive text from requirements</a:t>
            </a:r>
          </a:p>
          <a:p>
            <a:pPr lvl="1"/>
            <a:r>
              <a:rPr lang="en-US" dirty="0" smtClean="0"/>
              <a:t>Removing outdated information</a:t>
            </a:r>
          </a:p>
          <a:p>
            <a:r>
              <a:rPr lang="en-US" dirty="0" smtClean="0"/>
              <a:t>Based on recognition that navigating program documents can be challenging</a:t>
            </a:r>
          </a:p>
          <a:p>
            <a:r>
              <a:rPr lang="en-US" dirty="0" smtClean="0"/>
              <a:t>Please provide other recommendations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8) </a:t>
            </a:r>
            <a:r>
              <a:rPr lang="en-US" dirty="0" smtClean="0"/>
              <a:t>Reorganizing </a:t>
            </a:r>
            <a:r>
              <a:rPr lang="en-US" dirty="0" smtClean="0"/>
              <a:t>VCS Program Documents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03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90600" y="3505200"/>
            <a:ext cx="6629400" cy="2819400"/>
          </a:xfrm>
        </p:spPr>
        <p:txBody>
          <a:bodyPr/>
          <a:lstStyle/>
          <a:p>
            <a:pPr marL="233363" indent="-2333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We’ve been tracking your questions and will respond to those now</a:t>
            </a:r>
          </a:p>
          <a:p>
            <a:pPr marL="233363" indent="-2333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Please continue to submit questions; we’ll continue responding within the time allotted</a:t>
            </a:r>
          </a:p>
          <a:p>
            <a:pPr marL="233363" indent="-2333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Questions after today? Submit those to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secretariat@verra.org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6400800" cy="762000"/>
          </a:xfrm>
        </p:spPr>
        <p:txBody>
          <a:bodyPr/>
          <a:lstStyle/>
          <a:p>
            <a:r>
              <a:rPr lang="en-US" dirty="0" smtClean="0"/>
              <a:t>Q&amp;A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90600" y="3505200"/>
            <a:ext cx="6400800" cy="2819400"/>
          </a:xfrm>
        </p:spPr>
        <p:txBody>
          <a:bodyPr/>
          <a:lstStyle/>
          <a:p>
            <a:pPr marL="341313" indent="-341313">
              <a:buClr>
                <a:schemeClr val="bg1"/>
              </a:buClr>
              <a:buSzPct val="8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Background and consultation format</a:t>
            </a:r>
          </a:p>
          <a:p>
            <a:pPr marL="341313" indent="-341313">
              <a:buClr>
                <a:schemeClr val="bg1"/>
              </a:buClr>
              <a:buSzPct val="8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Introduction to VCS Version 4 proposals</a:t>
            </a:r>
          </a:p>
          <a:p>
            <a:pPr marL="341313" indent="-341313">
              <a:buClr>
                <a:schemeClr val="bg1"/>
              </a:buClr>
              <a:buSzPct val="8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Q &amp; 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6400800" cy="762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90600" y="1828800"/>
            <a:ext cx="4876800" cy="1600200"/>
          </a:xfrm>
        </p:spPr>
        <p:txBody>
          <a:bodyPr/>
          <a:lstStyle/>
          <a:p>
            <a:r>
              <a:rPr lang="en-US" sz="1800" dirty="0"/>
              <a:t>Sam Hoffer, Manager: VCS &amp; CCB </a:t>
            </a:r>
            <a:r>
              <a:rPr lang="en-US" sz="1800" dirty="0" smtClean="0"/>
              <a:t>Programs</a:t>
            </a:r>
          </a:p>
          <a:p>
            <a:r>
              <a:rPr lang="en-US" sz="1800" dirty="0" smtClean="0">
                <a:hlinkClick r:id="rId2"/>
              </a:rPr>
              <a:t>shoffer@verra.org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r>
              <a:rPr lang="en-US" sz="1800" dirty="0"/>
              <a:t>John Holler, Senior Program Officer</a:t>
            </a:r>
          </a:p>
          <a:p>
            <a:r>
              <a:rPr lang="en-US" dirty="0" smtClean="0">
                <a:hlinkClick r:id="rId3"/>
              </a:rPr>
              <a:t>jholler@verra.org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/>
          <a:lstStyle/>
          <a:p>
            <a:r>
              <a:rPr lang="en-US" dirty="0" smtClean="0"/>
              <a:t>VCS Version 3 operating since March 2011</a:t>
            </a:r>
          </a:p>
          <a:p>
            <a:r>
              <a:rPr lang="en-US" dirty="0" smtClean="0"/>
              <a:t>Significant developments since that time:</a:t>
            </a:r>
          </a:p>
          <a:p>
            <a:pPr lvl="1"/>
            <a:r>
              <a:rPr lang="en-US" dirty="0" smtClean="0"/>
              <a:t>Paris Agreement</a:t>
            </a:r>
          </a:p>
          <a:p>
            <a:pPr lvl="1"/>
            <a:r>
              <a:rPr lang="en-US" dirty="0" smtClean="0"/>
              <a:t>Sustainable Development Goals</a:t>
            </a:r>
            <a:endParaRPr lang="en-US" dirty="0"/>
          </a:p>
          <a:p>
            <a:pPr lvl="1"/>
            <a:r>
              <a:rPr lang="en-US" dirty="0" smtClean="0"/>
              <a:t>Technology advances</a:t>
            </a:r>
          </a:p>
          <a:p>
            <a:pPr lvl="1"/>
            <a:r>
              <a:rPr lang="en-US" dirty="0" smtClean="0"/>
              <a:t>Jurisdictional REDD+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75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5438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Consultation will run from 17 May to </a:t>
            </a:r>
            <a:r>
              <a:rPr lang="en-US" sz="2400" dirty="0"/>
              <a:t>16 July</a:t>
            </a:r>
          </a:p>
          <a:p>
            <a:r>
              <a:rPr lang="en-US" sz="2400" dirty="0" smtClean="0"/>
              <a:t>Dedicated consultation webpage houses all consultation materials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VCS Version 4 consultation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02409"/>
            <a:ext cx="5181600" cy="358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80010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Introduction to VCS Version 4 proposals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41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Proposal to </a:t>
            </a:r>
            <a:r>
              <a:rPr lang="en-US" sz="2400" dirty="0"/>
              <a:t>exclude </a:t>
            </a:r>
            <a:r>
              <a:rPr lang="en-US" sz="2400" dirty="0" smtClean="0"/>
              <a:t>certain </a:t>
            </a:r>
            <a:r>
              <a:rPr lang="en-US" sz="2400" dirty="0"/>
              <a:t>project </a:t>
            </a:r>
            <a:r>
              <a:rPr lang="en-US" sz="2400" dirty="0" smtClean="0"/>
              <a:t>types </a:t>
            </a:r>
            <a:r>
              <a:rPr lang="en-US" sz="2400" dirty="0"/>
              <a:t>from future </a:t>
            </a:r>
            <a:r>
              <a:rPr lang="en-US" sz="2400" dirty="0" smtClean="0"/>
              <a:t>eligibility under the VCS Program</a:t>
            </a:r>
          </a:p>
          <a:p>
            <a:r>
              <a:rPr lang="en-US" sz="2400" dirty="0" smtClean="0"/>
              <a:t>Based on recognition that </a:t>
            </a:r>
            <a:r>
              <a:rPr lang="en-US" sz="2400" dirty="0"/>
              <a:t>certain project types </a:t>
            </a:r>
            <a:r>
              <a:rPr lang="en-US" sz="2400" dirty="0" smtClean="0"/>
              <a:t>are moving </a:t>
            </a:r>
            <a:r>
              <a:rPr lang="en-US" sz="2400" dirty="0"/>
              <a:t>beyond their </a:t>
            </a:r>
            <a:r>
              <a:rPr lang="en-US" sz="2400" dirty="0" smtClean="0"/>
              <a:t>reliance on carbon finance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xtensive </a:t>
            </a:r>
            <a:r>
              <a:rPr lang="en-US" sz="2400" dirty="0"/>
              <a:t>literature </a:t>
            </a:r>
            <a:r>
              <a:rPr lang="en-US" sz="2400" dirty="0" smtClean="0"/>
              <a:t>review conducted to assess: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mpact </a:t>
            </a:r>
            <a:r>
              <a:rPr lang="en-US" sz="2000" dirty="0"/>
              <a:t>of carbon revenue on an </a:t>
            </a:r>
            <a:r>
              <a:rPr lang="en-US" sz="2000" dirty="0" smtClean="0"/>
              <a:t>activity finances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revalence </a:t>
            </a:r>
            <a:r>
              <a:rPr lang="en-US" sz="2000" dirty="0"/>
              <a:t>or common practice of the </a:t>
            </a:r>
            <a:r>
              <a:rPr lang="en-US" sz="2000" dirty="0" smtClean="0"/>
              <a:t>activity</a:t>
            </a:r>
          </a:p>
          <a:p>
            <a:pPr lvl="1"/>
            <a:r>
              <a:rPr lang="en-US" sz="2000" dirty="0" smtClean="0"/>
              <a:t>Current </a:t>
            </a:r>
            <a:r>
              <a:rPr lang="en-US" sz="2000" dirty="0"/>
              <a:t>or prospective </a:t>
            </a:r>
            <a:r>
              <a:rPr lang="en-US" sz="2000" dirty="0" smtClean="0"/>
              <a:t>regulatory </a:t>
            </a:r>
            <a:r>
              <a:rPr lang="en-US" sz="2000" dirty="0"/>
              <a:t>support for certain </a:t>
            </a:r>
            <a:r>
              <a:rPr lang="en-US" sz="2000" dirty="0" smtClean="0"/>
              <a:t>activities</a:t>
            </a:r>
          </a:p>
          <a:p>
            <a:r>
              <a:rPr lang="en-US" sz="2400" dirty="0" smtClean="0"/>
              <a:t>Verra identified project activities which, in a significant proportion of cases, no longer depend on carbon finance</a:t>
            </a:r>
          </a:p>
          <a:p>
            <a:r>
              <a:rPr lang="en-US" sz="2400" dirty="0" smtClean="0"/>
              <a:t>Verra </a:t>
            </a:r>
            <a:r>
              <a:rPr lang="en-US" sz="2400" dirty="0"/>
              <a:t>appreciates </a:t>
            </a:r>
            <a:r>
              <a:rPr lang="en-US" sz="2400" dirty="0" smtClean="0"/>
              <a:t>that this </a:t>
            </a:r>
            <a:r>
              <a:rPr lang="en-US" sz="2400" dirty="0"/>
              <a:t>approach will lead to the exclusion of certain truly additional </a:t>
            </a:r>
            <a:r>
              <a:rPr lang="en-US" sz="2400" dirty="0" smtClean="0"/>
              <a:t>projects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</a:t>
            </a:r>
            <a:r>
              <a:rPr lang="en-US" dirty="0" smtClean="0"/>
              <a:t>Revision </a:t>
            </a:r>
            <a:r>
              <a:rPr lang="en-US" dirty="0" smtClean="0"/>
              <a:t>to Scope of the VCS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75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4569046"/>
            <a:ext cx="7848600" cy="15269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84775"/>
          </a:xfrm>
        </p:spPr>
        <p:txBody>
          <a:bodyPr>
            <a:noAutofit/>
          </a:bodyPr>
          <a:lstStyle/>
          <a:p>
            <a:r>
              <a:rPr lang="en-US" sz="2800" dirty="0" smtClean="0"/>
              <a:t>1) Revision </a:t>
            </a:r>
            <a:r>
              <a:rPr lang="en-US" sz="2800" dirty="0" smtClean="0"/>
              <a:t>to Scope of the VCS Program, cont.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0874"/>
            <a:ext cx="7620000" cy="3350074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4569046"/>
            <a:ext cx="7848600" cy="175555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 kumimoji="0" sz="2800" kern="1200">
                <a:solidFill>
                  <a:srgbClr val="62585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defRPr kumimoji="0" sz="2400" kern="1200">
                <a:solidFill>
                  <a:srgbClr val="62585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  <a:defRPr kumimoji="0" sz="2000" kern="1200">
                <a:solidFill>
                  <a:srgbClr val="62585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Arial" pitchFamily="34" charset="0"/>
              <a:buChar char="•"/>
              <a:defRPr kumimoji="0" sz="1800" kern="1200">
                <a:solidFill>
                  <a:srgbClr val="62585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Arial" pitchFamily="34" charset="0"/>
              <a:buChar char="•"/>
              <a:defRPr kumimoji="0" sz="1800" kern="1200">
                <a:solidFill>
                  <a:srgbClr val="62585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* Registered </a:t>
            </a:r>
            <a:r>
              <a:rPr lang="en-US" sz="1800" dirty="0"/>
              <a:t>projects and projects that apply for registration within </a:t>
            </a:r>
            <a:r>
              <a:rPr lang="en-US" sz="1800" dirty="0" smtClean="0"/>
              <a:t>3 </a:t>
            </a:r>
            <a:r>
              <a:rPr lang="en-US" sz="1800" dirty="0"/>
              <a:t>months of </a:t>
            </a:r>
            <a:r>
              <a:rPr lang="en-US" sz="1800" dirty="0" smtClean="0"/>
              <a:t>a revision </a:t>
            </a:r>
            <a:r>
              <a:rPr lang="en-US" sz="1800" dirty="0"/>
              <a:t>to the scope of the VCS Program </a:t>
            </a:r>
            <a:r>
              <a:rPr lang="en-US" sz="1800" dirty="0" smtClean="0"/>
              <a:t>will/would </a:t>
            </a:r>
            <a:r>
              <a:rPr lang="en-US" sz="1800" dirty="0"/>
              <a:t>remain eligible under the VCS </a:t>
            </a:r>
            <a:r>
              <a:rPr lang="en-US" sz="1800" dirty="0" smtClean="0"/>
              <a:t>Program for </a:t>
            </a:r>
            <a:r>
              <a:rPr lang="en-US" sz="1800" dirty="0"/>
              <a:t>the entirety of their renewable crediting periods. Following such grace period, the project types listed in the table above would no longer be eligible to request registration.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404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/>
          <a:lstStyle/>
          <a:p>
            <a:r>
              <a:rPr lang="en-US" dirty="0" smtClean="0"/>
              <a:t>Proposal to create new unit under the VCS Program to </a:t>
            </a:r>
            <a:r>
              <a:rPr lang="en-US" dirty="0" smtClean="0"/>
              <a:t>promote domestic climate action and address </a:t>
            </a:r>
            <a:r>
              <a:rPr lang="en-US" dirty="0" smtClean="0"/>
              <a:t>double counting risks</a:t>
            </a:r>
          </a:p>
          <a:p>
            <a:r>
              <a:rPr lang="en-US" dirty="0" smtClean="0"/>
              <a:t>Based on recognition that: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ost-2020, double counting risks may become more prevalent</a:t>
            </a:r>
          </a:p>
          <a:p>
            <a:pPr lvl="1"/>
            <a:r>
              <a:rPr lang="en-US" dirty="0" smtClean="0"/>
              <a:t>Projects may be required to secure corresponding adjustments from host countries</a:t>
            </a:r>
          </a:p>
          <a:p>
            <a:pPr lvl="1"/>
            <a:r>
              <a:rPr lang="en-US" dirty="0" smtClean="0"/>
              <a:t>Host countries may not be willing to make such adjustments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Domestic </a:t>
            </a:r>
            <a:r>
              <a:rPr lang="en-US" dirty="0" smtClean="0"/>
              <a:t>Climate Contribution (DCC)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291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382000" cy="5306698"/>
          </a:xfrm>
        </p:spPr>
        <p:txBody>
          <a:bodyPr/>
          <a:lstStyle/>
          <a:p>
            <a:r>
              <a:rPr lang="en-US" dirty="0" smtClean="0"/>
              <a:t>DCCs differ from VCUs only in respect of the claim that an end user can make:</a:t>
            </a:r>
          </a:p>
          <a:p>
            <a:pPr lvl="1"/>
            <a:r>
              <a:rPr lang="en-US" dirty="0" smtClean="0"/>
              <a:t>Contribution to host country NDC, rather than an offset</a:t>
            </a:r>
          </a:p>
          <a:p>
            <a:pPr lvl="1"/>
            <a:r>
              <a:rPr lang="en-US" dirty="0"/>
              <a:t>Avoids double claiming risk since emission reduction “remains in-country”</a:t>
            </a:r>
          </a:p>
          <a:p>
            <a:pPr lvl="1"/>
            <a:r>
              <a:rPr lang="en-US" dirty="0" smtClean="0"/>
              <a:t>Process </a:t>
            </a:r>
            <a:r>
              <a:rPr lang="en-US" dirty="0" smtClean="0"/>
              <a:t>for generating DCC same as for VCU</a:t>
            </a:r>
          </a:p>
          <a:p>
            <a:r>
              <a:rPr lang="en-US" dirty="0" smtClean="0"/>
              <a:t>DCCs </a:t>
            </a:r>
            <a:r>
              <a:rPr lang="en-US" dirty="0" smtClean="0"/>
              <a:t>will act as a complement to VCUs</a:t>
            </a:r>
          </a:p>
          <a:p>
            <a:r>
              <a:rPr lang="en-US" dirty="0" smtClean="0"/>
              <a:t>Verra appreciates this is would be a shift in messaging for end users, but wants to start a conversation around the subject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584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Domestic </a:t>
            </a:r>
            <a:r>
              <a:rPr lang="en-US" dirty="0" smtClean="0"/>
              <a:t>Climate Contribution (DCC),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239000" y="6373499"/>
            <a:ext cx="1066800" cy="332101"/>
          </a:xfrm>
          <a:prstGeom prst="rect">
            <a:avLst/>
          </a:prstGeom>
        </p:spPr>
        <p:txBody>
          <a:bodyPr/>
          <a:lstStyle/>
          <a:p>
            <a:fld id="{A3879732-5757-4486-B464-69069C2083F6}" type="datetime3">
              <a:rPr lang="en-US" sz="1200" smtClean="0"/>
              <a:pPr/>
              <a:t>30 May 2018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0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CS PPT Presentation Template June 2012">
  <a:themeElements>
    <a:clrScheme name="Custom 2">
      <a:dk1>
        <a:srgbClr val="2B3A57"/>
      </a:dk1>
      <a:lt1>
        <a:srgbClr val="FFFFFF"/>
      </a:lt1>
      <a:dk2>
        <a:srgbClr val="4F5150"/>
      </a:dk2>
      <a:lt2>
        <a:srgbClr val="F4F5FB"/>
      </a:lt2>
      <a:accent1>
        <a:srgbClr val="057299"/>
      </a:accent1>
      <a:accent2>
        <a:srgbClr val="00AEC6"/>
      </a:accent2>
      <a:accent3>
        <a:srgbClr val="66AD47"/>
      </a:accent3>
      <a:accent4>
        <a:srgbClr val="DAAE28"/>
      </a:accent4>
      <a:accent5>
        <a:srgbClr val="8E8E8E"/>
      </a:accent5>
      <a:accent6>
        <a:srgbClr val="1D3047"/>
      </a:accent6>
      <a:hlink>
        <a:srgbClr val="00AEC6"/>
      </a:hlink>
      <a:folHlink>
        <a:srgbClr val="007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rgbClr val="2A3957"/>
        </a:solidFill>
        <a:ln>
          <a:noFill/>
        </a:ln>
        <a:effectLst/>
      </a:spPr>
      <a:bodyPr rtlCol="0" anchor="ctr"/>
      <a:lstStyle>
        <a:defPPr algn="ctr">
          <a:defRPr dirty="0"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CS PPT Presentation Template 2014-2015" id="{D37EEC1F-38EA-4974-AD66-B0178D2B99E4}" vid="{8992FF9F-8A7F-46B9-B706-2CE6ADA76C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20988</TotalTime>
  <Words>982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Rockwell</vt:lpstr>
      <vt:lpstr>Wingdings</vt:lpstr>
      <vt:lpstr>VCS PPT Presentation Template June 2012</vt:lpstr>
      <vt:lpstr>Introduction to VCS Version 4 Consultation</vt:lpstr>
      <vt:lpstr>Agenda</vt:lpstr>
      <vt:lpstr>Background</vt:lpstr>
      <vt:lpstr>VCS Version 4 consultation format</vt:lpstr>
      <vt:lpstr>Introduction to VCS Version 4 proposals</vt:lpstr>
      <vt:lpstr>1) Revision to Scope of the VCS Program</vt:lpstr>
      <vt:lpstr>1) Revision to Scope of the VCS Program, cont.</vt:lpstr>
      <vt:lpstr>2) Domestic Climate Contribution (DCC)</vt:lpstr>
      <vt:lpstr>2) Domestic Climate Contribution (DCC), cont.</vt:lpstr>
      <vt:lpstr>3) Update to Project Crediting Period Requirements </vt:lpstr>
      <vt:lpstr>4) Update to VVB Accreditation Recognition </vt:lpstr>
      <vt:lpstr>4) Update to VVB Accreditation Recognition, cont. </vt:lpstr>
      <vt:lpstr>5) Project SDG Contributions</vt:lpstr>
      <vt:lpstr>5) Project SDG Contributions, cont.</vt:lpstr>
      <vt:lpstr>6) Streamlining Methodology Approval Process </vt:lpstr>
      <vt:lpstr>6) Streamlining Methodology Approval Process, cont. </vt:lpstr>
      <vt:lpstr>7) Updates to AFOLU Requirements</vt:lpstr>
      <vt:lpstr>8) Reorganizing VCS Program Documents</vt:lpstr>
      <vt:lpstr>Q&amp;A session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Verra</dc:creator>
  <cp:lastModifiedBy>Sam Hoffer</cp:lastModifiedBy>
  <cp:revision>125</cp:revision>
  <dcterms:created xsi:type="dcterms:W3CDTF">2014-08-22T19:06:45Z</dcterms:created>
  <dcterms:modified xsi:type="dcterms:W3CDTF">2018-05-31T02:07:36Z</dcterms:modified>
</cp:coreProperties>
</file>